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notesMasterIdLst>
    <p:notesMasterId r:id="rId13"/>
  </p:notesMasterIdLst>
  <p:sldIdLst>
    <p:sldId id="256" r:id="rId2"/>
    <p:sldId id="257" r:id="rId3"/>
    <p:sldId id="258" r:id="rId4"/>
    <p:sldId id="259" r:id="rId5"/>
    <p:sldId id="260" r:id="rId6"/>
    <p:sldId id="261" r:id="rId7"/>
    <p:sldId id="262" r:id="rId8"/>
    <p:sldId id="263" r:id="rId9"/>
    <p:sldId id="265"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7129" autoAdjust="0"/>
  </p:normalViewPr>
  <p:slideViewPr>
    <p:cSldViewPr snapToGrid="0">
      <p:cViewPr varScale="1">
        <p:scale>
          <a:sx n="49" d="100"/>
          <a:sy n="49" d="100"/>
        </p:scale>
        <p:origin x="127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F80E4-C71B-45C8-8F8C-491D45324932}" type="datetimeFigureOut">
              <a:rPr lang="en-US" smtClean="0"/>
              <a:t>2/24/2020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81BBAA-AB1D-4B79-A441-DCF2C176E4AA}" type="slidenum">
              <a:rPr lang="en-US" smtClean="0"/>
              <a:t>‹#›</a:t>
            </a:fld>
            <a:endParaRPr lang="en-US"/>
          </a:p>
        </p:txBody>
      </p:sp>
    </p:spTree>
    <p:extLst>
      <p:ext uri="{BB962C8B-B14F-4D97-AF65-F5344CB8AC3E}">
        <p14:creationId xmlns:p14="http://schemas.microsoft.com/office/powerpoint/2010/main" val="3489940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60% of the health services are provided by the Saudi Ministry of Health (MOH) and the rest is delivered by diverse government agencies as well as the private sector</a:t>
            </a:r>
            <a:r>
              <a:rPr lang="en-US" baseline="0" dirty="0" smtClean="0"/>
              <a:t> </a:t>
            </a:r>
            <a:r>
              <a:rPr lang="en-US" sz="1200" kern="1200" dirty="0" smtClean="0">
                <a:solidFill>
                  <a:schemeClr val="tx1"/>
                </a:solidFill>
                <a:effectLst/>
                <a:latin typeface="+mn-lt"/>
                <a:ea typeface="+mn-ea"/>
                <a:cs typeface="+mn-cs"/>
              </a:rPr>
              <a:t>(Al-</a:t>
            </a:r>
            <a:r>
              <a:rPr lang="en-US" sz="1200" kern="1200" dirty="0" err="1" smtClean="0">
                <a:solidFill>
                  <a:schemeClr val="tx1"/>
                </a:solidFill>
                <a:effectLst/>
                <a:latin typeface="+mn-lt"/>
                <a:ea typeface="+mn-ea"/>
                <a:cs typeface="+mn-cs"/>
              </a:rPr>
              <a:t>Hanawi</a:t>
            </a:r>
            <a:r>
              <a:rPr lang="en-US" sz="1200" kern="1200" dirty="0" smtClean="0">
                <a:solidFill>
                  <a:schemeClr val="tx1"/>
                </a:solidFill>
                <a:effectLst/>
                <a:latin typeface="+mn-lt"/>
                <a:ea typeface="+mn-ea"/>
                <a:cs typeface="+mn-cs"/>
              </a:rPr>
              <a:t>, Khan, &amp; Al-</a:t>
            </a:r>
            <a:r>
              <a:rPr lang="en-US" sz="1200" kern="1200" dirty="0" err="1" smtClean="0">
                <a:solidFill>
                  <a:schemeClr val="tx1"/>
                </a:solidFill>
                <a:effectLst/>
                <a:latin typeface="+mn-lt"/>
                <a:ea typeface="+mn-ea"/>
                <a:cs typeface="+mn-cs"/>
              </a:rPr>
              <a:t>Borie</a:t>
            </a:r>
            <a:r>
              <a:rPr lang="en-US" sz="1200" kern="1200" dirty="0" smtClean="0">
                <a:solidFill>
                  <a:schemeClr val="tx1"/>
                </a:solidFill>
                <a:effectLst/>
                <a:latin typeface="+mn-lt"/>
                <a:ea typeface="+mn-ea"/>
                <a:cs typeface="+mn-cs"/>
              </a:rPr>
              <a:t>, 2019).</a:t>
            </a:r>
            <a:r>
              <a:rPr lang="en-US" sz="1200" kern="1200" baseline="0" dirty="0" smtClean="0">
                <a:solidFill>
                  <a:schemeClr val="tx1"/>
                </a:solidFill>
                <a:effectLst/>
                <a:latin typeface="+mn-lt"/>
                <a:ea typeface="+mn-ea"/>
                <a:cs typeface="+mn-cs"/>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FE81BBAA-AB1D-4B79-A441-DCF2C176E4AA}" type="slidenum">
              <a:rPr lang="en-US" smtClean="0"/>
              <a:t>2</a:t>
            </a:fld>
            <a:endParaRPr lang="en-US"/>
          </a:p>
        </p:txBody>
      </p:sp>
    </p:spTree>
    <p:extLst>
      <p:ext uri="{BB962C8B-B14F-4D97-AF65-F5344CB8AC3E}">
        <p14:creationId xmlns:p14="http://schemas.microsoft.com/office/powerpoint/2010/main" val="2198363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Saudi Arabia government has overwhelming influence in the health sector of the country. Key players in private healthcare sector encompass the Almanac Healthcare Group, the Al-</a:t>
            </a:r>
            <a:r>
              <a:rPr lang="en-US" sz="1200" kern="1200" dirty="0" err="1" smtClean="0">
                <a:solidFill>
                  <a:schemeClr val="tx1"/>
                </a:solidFill>
                <a:effectLst/>
                <a:latin typeface="+mn-lt"/>
                <a:ea typeface="+mn-ea"/>
                <a:cs typeface="+mn-cs"/>
              </a:rPr>
              <a:t>Hammadi</a:t>
            </a:r>
            <a:r>
              <a:rPr lang="en-US" sz="1200" kern="1200" dirty="0" smtClean="0">
                <a:solidFill>
                  <a:schemeClr val="tx1"/>
                </a:solidFill>
                <a:effectLst/>
                <a:latin typeface="+mn-lt"/>
                <a:ea typeface="+mn-ea"/>
                <a:cs typeface="+mn-cs"/>
              </a:rPr>
              <a:t> Hospital as well as the Saudi German Hospital Group. Saudi Arabia government has undertaken different approaches to organize private healthcare services. </a:t>
            </a:r>
            <a:endParaRPr lang="en-US" dirty="0"/>
          </a:p>
        </p:txBody>
      </p:sp>
      <p:sp>
        <p:nvSpPr>
          <p:cNvPr id="4" name="Slide Number Placeholder 3"/>
          <p:cNvSpPr>
            <a:spLocks noGrp="1"/>
          </p:cNvSpPr>
          <p:nvPr>
            <p:ph type="sldNum" sz="quarter" idx="10"/>
          </p:nvPr>
        </p:nvSpPr>
        <p:spPr/>
        <p:txBody>
          <a:bodyPr/>
          <a:lstStyle/>
          <a:p>
            <a:fld id="{FE81BBAA-AB1D-4B79-A441-DCF2C176E4AA}" type="slidenum">
              <a:rPr lang="en-US" smtClean="0"/>
              <a:t>3</a:t>
            </a:fld>
            <a:endParaRPr lang="en-US"/>
          </a:p>
        </p:txBody>
      </p:sp>
    </p:spTree>
    <p:extLst>
      <p:ext uri="{BB962C8B-B14F-4D97-AF65-F5344CB8AC3E}">
        <p14:creationId xmlns:p14="http://schemas.microsoft.com/office/powerpoint/2010/main" val="3570461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government of Saudi Arabia has increased private participation to help improve the efficiency as well as availability of healthcare. Additionally, the government has increased local investment opportunities like in medical device manufacturing (Khalil et al., 2018). </a:t>
            </a:r>
            <a:endParaRPr lang="en-US" dirty="0"/>
          </a:p>
        </p:txBody>
      </p:sp>
      <p:sp>
        <p:nvSpPr>
          <p:cNvPr id="4" name="Slide Number Placeholder 3"/>
          <p:cNvSpPr>
            <a:spLocks noGrp="1"/>
          </p:cNvSpPr>
          <p:nvPr>
            <p:ph type="sldNum" sz="quarter" idx="10"/>
          </p:nvPr>
        </p:nvSpPr>
        <p:spPr/>
        <p:txBody>
          <a:bodyPr/>
          <a:lstStyle/>
          <a:p>
            <a:fld id="{FE81BBAA-AB1D-4B79-A441-DCF2C176E4AA}" type="slidenum">
              <a:rPr lang="en-US" smtClean="0"/>
              <a:t>4</a:t>
            </a:fld>
            <a:endParaRPr lang="en-US"/>
          </a:p>
        </p:txBody>
      </p:sp>
    </p:spTree>
    <p:extLst>
      <p:ext uri="{BB962C8B-B14F-4D97-AF65-F5344CB8AC3E}">
        <p14:creationId xmlns:p14="http://schemas.microsoft.com/office/powerpoint/2010/main" val="1474410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This has enhanced the private healthcare services in the health sector of the immense Kingdom. </a:t>
            </a:r>
          </a:p>
          <a:p>
            <a:r>
              <a:rPr lang="en-US" sz="1200" dirty="0" smtClean="0"/>
              <a:t>There have been increasing numbers of generic pharmaceuticals in the country thereby promoting the sales of locally manufactured healthcare products. </a:t>
            </a:r>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FE81BBAA-AB1D-4B79-A441-DCF2C176E4AA}" type="slidenum">
              <a:rPr lang="en-US" smtClean="0"/>
              <a:t>5</a:t>
            </a:fld>
            <a:endParaRPr lang="en-US"/>
          </a:p>
        </p:txBody>
      </p:sp>
    </p:spTree>
    <p:extLst>
      <p:ext uri="{BB962C8B-B14F-4D97-AF65-F5344CB8AC3E}">
        <p14:creationId xmlns:p14="http://schemas.microsoft.com/office/powerpoint/2010/main" val="1451715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Various medical schools like </a:t>
            </a:r>
            <a:r>
              <a:rPr lang="en-US" dirty="0" err="1" smtClean="0"/>
              <a:t>Jazan</a:t>
            </a:r>
            <a:r>
              <a:rPr lang="en-US" dirty="0" smtClean="0"/>
              <a:t> University, Kong Khalid University and </a:t>
            </a:r>
            <a:r>
              <a:rPr lang="en-US" dirty="0" err="1" smtClean="0"/>
              <a:t>Alfaisal</a:t>
            </a:r>
            <a:r>
              <a:rPr lang="en-US" dirty="0" smtClean="0"/>
              <a:t> University and residency programs such as internal medicine residency program and family medicine residency program are used by the government to procure education and training on healthcare (</a:t>
            </a:r>
            <a:r>
              <a:rPr lang="en-US" dirty="0" err="1" smtClean="0"/>
              <a:t>Alkhamis</a:t>
            </a:r>
            <a:r>
              <a:rPr lang="en-US" dirty="0" smtClean="0"/>
              <a:t>, 2017)</a:t>
            </a:r>
          </a:p>
          <a:p>
            <a:endParaRPr lang="en-US" dirty="0"/>
          </a:p>
        </p:txBody>
      </p:sp>
      <p:sp>
        <p:nvSpPr>
          <p:cNvPr id="4" name="Slide Number Placeholder 3"/>
          <p:cNvSpPr>
            <a:spLocks noGrp="1"/>
          </p:cNvSpPr>
          <p:nvPr>
            <p:ph type="sldNum" sz="quarter" idx="10"/>
          </p:nvPr>
        </p:nvSpPr>
        <p:spPr/>
        <p:txBody>
          <a:bodyPr/>
          <a:lstStyle/>
          <a:p>
            <a:fld id="{FE81BBAA-AB1D-4B79-A441-DCF2C176E4AA}" type="slidenum">
              <a:rPr lang="en-US" smtClean="0"/>
              <a:t>6</a:t>
            </a:fld>
            <a:endParaRPr lang="en-US"/>
          </a:p>
        </p:txBody>
      </p:sp>
    </p:spTree>
    <p:extLst>
      <p:ext uri="{BB962C8B-B14F-4D97-AF65-F5344CB8AC3E}">
        <p14:creationId xmlns:p14="http://schemas.microsoft.com/office/powerpoint/2010/main" val="374401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Thus private healthcare sector has ensured that their manpower is absorbed from the medical schools in Saudi Arabia as they have the essential knowledge to deliver quality medical health services to the Saudis. </a:t>
            </a:r>
          </a:p>
          <a:p>
            <a:r>
              <a:rPr lang="en-US" dirty="0" smtClean="0"/>
              <a:t>medical education has considerably increased the number of doctors, surgeons, nurses and dentists recruited in private health sectors. </a:t>
            </a:r>
          </a:p>
          <a:p>
            <a:endParaRPr lang="en-US" dirty="0"/>
          </a:p>
        </p:txBody>
      </p:sp>
      <p:sp>
        <p:nvSpPr>
          <p:cNvPr id="4" name="Slide Number Placeholder 3"/>
          <p:cNvSpPr>
            <a:spLocks noGrp="1"/>
          </p:cNvSpPr>
          <p:nvPr>
            <p:ph type="sldNum" sz="quarter" idx="10"/>
          </p:nvPr>
        </p:nvSpPr>
        <p:spPr/>
        <p:txBody>
          <a:bodyPr/>
          <a:lstStyle/>
          <a:p>
            <a:fld id="{FE81BBAA-AB1D-4B79-A441-DCF2C176E4AA}" type="slidenum">
              <a:rPr lang="en-US" smtClean="0"/>
              <a:t>7</a:t>
            </a:fld>
            <a:endParaRPr lang="en-US"/>
          </a:p>
        </p:txBody>
      </p:sp>
    </p:spTree>
    <p:extLst>
      <p:ext uri="{BB962C8B-B14F-4D97-AF65-F5344CB8AC3E}">
        <p14:creationId xmlns:p14="http://schemas.microsoft.com/office/powerpoint/2010/main" val="4276345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government aims at achieving greater private sector participation through encouraging local as well as international investments in healthcare of Saudi Arabia. With increased funding of the private health sector, the quality of health services administered has tremendously improved. For instance, hospitals offering private healthcare services have become appropriately equipped thereby they are able to perform myriad advanced procedures such as cancer therapy and every type of transplant operations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sz="1200" dirty="0"/>
          </a:p>
        </p:txBody>
      </p:sp>
      <p:sp>
        <p:nvSpPr>
          <p:cNvPr id="4" name="Slide Number Placeholder 3"/>
          <p:cNvSpPr>
            <a:spLocks noGrp="1"/>
          </p:cNvSpPr>
          <p:nvPr>
            <p:ph type="sldNum" sz="quarter" idx="10"/>
          </p:nvPr>
        </p:nvSpPr>
        <p:spPr/>
        <p:txBody>
          <a:bodyPr/>
          <a:lstStyle/>
          <a:p>
            <a:fld id="{FE81BBAA-AB1D-4B79-A441-DCF2C176E4AA}" type="slidenum">
              <a:rPr lang="en-US" smtClean="0"/>
              <a:t>8</a:t>
            </a:fld>
            <a:endParaRPr lang="en-US"/>
          </a:p>
        </p:txBody>
      </p:sp>
    </p:spTree>
    <p:extLst>
      <p:ext uri="{BB962C8B-B14F-4D97-AF65-F5344CB8AC3E}">
        <p14:creationId xmlns:p14="http://schemas.microsoft.com/office/powerpoint/2010/main" val="886381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insurance plans being offered by insurance firms in the county are engrossed towards limiting treatment costs registered annually. Renowned insurance plans in Saudi Arabia include Travel Medical, and Student Health. Devising a strong institutional system and effectual regulatory structure by the government champions the promotion of private healthcare investment (</a:t>
            </a:r>
            <a:r>
              <a:rPr lang="en-US" dirty="0" err="1" smtClean="0"/>
              <a:t>Alghamdi</a:t>
            </a:r>
            <a:r>
              <a:rPr lang="en-US" dirty="0" smtClean="0"/>
              <a:t> et al., 2020). Hence the private sector has been pivotally significant in providing care for lifestyle diseases contemporarily high among the Saudis.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E81BBAA-AB1D-4B79-A441-DCF2C176E4AA}" type="slidenum">
              <a:rPr lang="en-US" smtClean="0"/>
              <a:t>9</a:t>
            </a:fld>
            <a:endParaRPr lang="en-US"/>
          </a:p>
        </p:txBody>
      </p:sp>
    </p:spTree>
    <p:extLst>
      <p:ext uri="{BB962C8B-B14F-4D97-AF65-F5344CB8AC3E}">
        <p14:creationId xmlns:p14="http://schemas.microsoft.com/office/powerpoint/2010/main" val="1385569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The goal of the government is to ensure that adept health professionals are recruited in well-equipped private healthcare facilities to offer commendable health services to Saudi populations. </a:t>
            </a:r>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FE81BBAA-AB1D-4B79-A441-DCF2C176E4AA}" type="slidenum">
              <a:rPr lang="en-US" smtClean="0"/>
              <a:t>10</a:t>
            </a:fld>
            <a:endParaRPr lang="en-US"/>
          </a:p>
        </p:txBody>
      </p:sp>
    </p:spTree>
    <p:extLst>
      <p:ext uri="{BB962C8B-B14F-4D97-AF65-F5344CB8AC3E}">
        <p14:creationId xmlns:p14="http://schemas.microsoft.com/office/powerpoint/2010/main" val="3419166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99950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92750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074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22607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56245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20760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9937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15468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78581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3054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15554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73355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46193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1820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0522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7927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1448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2/24/2020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97588500"/>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5108" y="1277815"/>
            <a:ext cx="9542584" cy="3493478"/>
          </a:xfrm>
        </p:spPr>
        <p:txBody>
          <a:bodyPr>
            <a:normAutofit fontScale="90000"/>
          </a:bodyPr>
          <a:lstStyle/>
          <a:p>
            <a:pPr algn="ctr"/>
            <a:r>
              <a:rPr lang="en-US" sz="4000" cap="none" dirty="0" smtClean="0"/>
              <a:t>Approaches of Saudi Government on Private Healthcare</a:t>
            </a:r>
            <a:br>
              <a:rPr lang="en-US" sz="4000" cap="none" dirty="0" smtClean="0"/>
            </a:br>
            <a:r>
              <a:rPr lang="en-US" sz="4000" cap="none" dirty="0" smtClean="0"/>
              <a:t>Student’s Name</a:t>
            </a:r>
            <a:br>
              <a:rPr lang="en-US" sz="4000" cap="none" dirty="0" smtClean="0"/>
            </a:br>
            <a:r>
              <a:rPr lang="en-US" sz="4000" cap="none" dirty="0" smtClean="0"/>
              <a:t>Institution</a:t>
            </a:r>
            <a:r>
              <a:rPr lang="en-US" dirty="0"/>
              <a:t/>
            </a:r>
            <a:br>
              <a:rPr lang="en-US" dirty="0"/>
            </a:br>
            <a:endParaRPr lang="en-US" dirty="0"/>
          </a:p>
        </p:txBody>
      </p:sp>
    </p:spTree>
    <p:extLst>
      <p:ext uri="{BB962C8B-B14F-4D97-AF65-F5344CB8AC3E}">
        <p14:creationId xmlns:p14="http://schemas.microsoft.com/office/powerpoint/2010/main" val="379571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452718"/>
            <a:ext cx="9037150" cy="1446420"/>
          </a:xfrm>
        </p:spPr>
        <p:txBody>
          <a:bodyPr/>
          <a:lstStyle/>
          <a:p>
            <a:pPr algn="ctr"/>
            <a:r>
              <a:rPr lang="en-US" sz="4000" dirty="0" smtClean="0">
                <a:solidFill>
                  <a:schemeClr val="bg1"/>
                </a:solidFill>
              </a:rPr>
              <a:t>Approaches of Saudi Government on Private Healthcare</a:t>
            </a:r>
            <a:endParaRPr lang="en-US" sz="4000" dirty="0">
              <a:solidFill>
                <a:schemeClr val="bg1"/>
              </a:solidFill>
            </a:endParaRPr>
          </a:p>
        </p:txBody>
      </p:sp>
      <p:sp>
        <p:nvSpPr>
          <p:cNvPr id="3" name="Content Placeholder 2"/>
          <p:cNvSpPr>
            <a:spLocks noGrp="1"/>
          </p:cNvSpPr>
          <p:nvPr>
            <p:ph idx="1"/>
          </p:nvPr>
        </p:nvSpPr>
        <p:spPr>
          <a:xfrm>
            <a:off x="1103312" y="2052919"/>
            <a:ext cx="9301929" cy="3717260"/>
          </a:xfrm>
        </p:spPr>
        <p:txBody>
          <a:bodyPr>
            <a:noAutofit/>
          </a:bodyPr>
          <a:lstStyle/>
          <a:p>
            <a:r>
              <a:rPr lang="en-US" sz="3600" dirty="0"/>
              <a:t>Over the past two decades, health services in Saudi Arabia have significantly developed as signified by the availability of health facilities scattered in the vast Kingdom of Saudi. </a:t>
            </a:r>
            <a:endParaRPr lang="en-US" sz="3600" dirty="0" smtClean="0"/>
          </a:p>
        </p:txBody>
      </p:sp>
    </p:spTree>
    <p:extLst>
      <p:ext uri="{BB962C8B-B14F-4D97-AF65-F5344CB8AC3E}">
        <p14:creationId xmlns:p14="http://schemas.microsoft.com/office/powerpoint/2010/main" val="1596463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815420" cy="1400530"/>
          </a:xfrm>
        </p:spPr>
        <p:txBody>
          <a:bodyPr/>
          <a:lstStyle/>
          <a:p>
            <a:pPr algn="ctr"/>
            <a:r>
              <a:rPr lang="en-US" sz="4400" dirty="0">
                <a:solidFill>
                  <a:schemeClr val="bg1"/>
                </a:solidFill>
              </a:rPr>
              <a:t>Approaches of Saudi Government on Private </a:t>
            </a:r>
            <a:r>
              <a:rPr lang="en-US" sz="4400" dirty="0" smtClean="0">
                <a:solidFill>
                  <a:schemeClr val="bg1"/>
                </a:solidFill>
              </a:rPr>
              <a:t>Healthcare </a:t>
            </a:r>
            <a:r>
              <a:rPr lang="en-US" sz="4400" dirty="0" err="1" smtClean="0">
                <a:solidFill>
                  <a:schemeClr val="bg1"/>
                </a:solidFill>
              </a:rPr>
              <a:t>cont</a:t>
            </a:r>
            <a:r>
              <a:rPr lang="en-US" sz="4400" dirty="0" smtClean="0">
                <a:solidFill>
                  <a:schemeClr val="bg1"/>
                </a:solidFill>
              </a:rPr>
              <a:t>’</a:t>
            </a:r>
            <a:endParaRPr lang="en-US" dirty="0"/>
          </a:p>
        </p:txBody>
      </p:sp>
      <p:sp>
        <p:nvSpPr>
          <p:cNvPr id="3" name="Content Placeholder 2"/>
          <p:cNvSpPr>
            <a:spLocks noGrp="1"/>
          </p:cNvSpPr>
          <p:nvPr>
            <p:ph idx="1"/>
          </p:nvPr>
        </p:nvSpPr>
        <p:spPr/>
        <p:txBody>
          <a:bodyPr>
            <a:normAutofit/>
          </a:bodyPr>
          <a:lstStyle/>
          <a:p>
            <a:r>
              <a:rPr lang="en-US" sz="3200" dirty="0" smtClean="0"/>
              <a:t>Saudi Arabia government has overwhelming influence in the health sector of the country. Key players in private healthcare sector encompass the Almanac Healthcare Group, the Al-</a:t>
            </a:r>
            <a:r>
              <a:rPr lang="en-US" sz="3200" dirty="0" err="1" smtClean="0"/>
              <a:t>Hammadi</a:t>
            </a:r>
            <a:r>
              <a:rPr lang="en-US" sz="3200" dirty="0" smtClean="0"/>
              <a:t> Hospital as well as the Saudi German Hospital Group</a:t>
            </a:r>
            <a:endParaRPr lang="en-US" sz="3200" dirty="0"/>
          </a:p>
        </p:txBody>
      </p:sp>
    </p:spTree>
    <p:extLst>
      <p:ext uri="{BB962C8B-B14F-4D97-AF65-F5344CB8AC3E}">
        <p14:creationId xmlns:p14="http://schemas.microsoft.com/office/powerpoint/2010/main" val="2295255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1008992"/>
            <a:ext cx="8947522" cy="844255"/>
          </a:xfrm>
        </p:spPr>
        <p:txBody>
          <a:bodyPr/>
          <a:lstStyle/>
          <a:p>
            <a:r>
              <a:rPr lang="en-US" dirty="0"/>
              <a:t>Increased Private </a:t>
            </a:r>
            <a:r>
              <a:rPr lang="en-US" dirty="0" smtClean="0"/>
              <a:t>Participation</a:t>
            </a:r>
            <a:endParaRPr lang="en-US" dirty="0"/>
          </a:p>
        </p:txBody>
      </p:sp>
      <p:sp>
        <p:nvSpPr>
          <p:cNvPr id="3" name="Content Placeholder 2"/>
          <p:cNvSpPr>
            <a:spLocks noGrp="1"/>
          </p:cNvSpPr>
          <p:nvPr>
            <p:ph idx="1"/>
          </p:nvPr>
        </p:nvSpPr>
        <p:spPr>
          <a:xfrm>
            <a:off x="1103312" y="2052918"/>
            <a:ext cx="8947522" cy="2503315"/>
          </a:xfrm>
        </p:spPr>
        <p:txBody>
          <a:bodyPr>
            <a:noAutofit/>
          </a:bodyPr>
          <a:lstStyle/>
          <a:p>
            <a:r>
              <a:rPr lang="en-US" sz="3600" dirty="0"/>
              <a:t>The government of Saudi Arabia has increased private participation to help improve the efficiency as well as availability of healthcare</a:t>
            </a:r>
            <a:endParaRPr lang="en-US" sz="3600" dirty="0"/>
          </a:p>
        </p:txBody>
      </p:sp>
    </p:spTree>
    <p:extLst>
      <p:ext uri="{BB962C8B-B14F-4D97-AF65-F5344CB8AC3E}">
        <p14:creationId xmlns:p14="http://schemas.microsoft.com/office/powerpoint/2010/main" val="1562024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882869"/>
            <a:ext cx="9932551" cy="970379"/>
          </a:xfrm>
        </p:spPr>
        <p:txBody>
          <a:bodyPr/>
          <a:lstStyle/>
          <a:p>
            <a:r>
              <a:rPr lang="en-US" dirty="0"/>
              <a:t>Increased Private </a:t>
            </a:r>
            <a:r>
              <a:rPr lang="en-US" dirty="0" smtClean="0"/>
              <a:t>Participation </a:t>
            </a:r>
            <a:r>
              <a:rPr lang="en-US" dirty="0" err="1" smtClean="0"/>
              <a:t>Cont</a:t>
            </a:r>
            <a:r>
              <a:rPr lang="en-US" dirty="0" smtClean="0"/>
              <a:t>’</a:t>
            </a:r>
            <a:endParaRPr lang="en-US" dirty="0"/>
          </a:p>
        </p:txBody>
      </p:sp>
      <p:sp>
        <p:nvSpPr>
          <p:cNvPr id="3" name="Content Placeholder 2"/>
          <p:cNvSpPr>
            <a:spLocks noGrp="1"/>
          </p:cNvSpPr>
          <p:nvPr>
            <p:ph idx="1"/>
          </p:nvPr>
        </p:nvSpPr>
        <p:spPr>
          <a:xfrm>
            <a:off x="520262" y="2052918"/>
            <a:ext cx="9529591" cy="4195481"/>
          </a:xfrm>
        </p:spPr>
        <p:txBody>
          <a:bodyPr>
            <a:noAutofit/>
          </a:bodyPr>
          <a:lstStyle/>
          <a:p>
            <a:r>
              <a:rPr lang="en-US" sz="3600" dirty="0" smtClean="0"/>
              <a:t>This has enhanced the private healthcare services in the health sector of the immense Kingdom. </a:t>
            </a:r>
          </a:p>
          <a:p>
            <a:r>
              <a:rPr lang="en-US" sz="3600" dirty="0" smtClean="0"/>
              <a:t>There have been increasing numbers of generic pharmaceuticals in the country thereby promoting the sales of locally manufactured healthcare products. </a:t>
            </a:r>
          </a:p>
          <a:p>
            <a:endParaRPr lang="en-US" sz="3600" dirty="0"/>
          </a:p>
        </p:txBody>
      </p:sp>
    </p:spTree>
    <p:extLst>
      <p:ext uri="{BB962C8B-B14F-4D97-AF65-F5344CB8AC3E}">
        <p14:creationId xmlns:p14="http://schemas.microsoft.com/office/powerpoint/2010/main" val="2373155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Medical Education and Training of Manpower</a:t>
            </a:r>
            <a:br>
              <a:rPr lang="en-US" dirty="0"/>
            </a:br>
            <a:endParaRPr lang="en-US" dirty="0"/>
          </a:p>
        </p:txBody>
      </p:sp>
      <p:sp>
        <p:nvSpPr>
          <p:cNvPr id="3" name="Content Placeholder 2"/>
          <p:cNvSpPr>
            <a:spLocks noGrp="1"/>
          </p:cNvSpPr>
          <p:nvPr>
            <p:ph idx="1"/>
          </p:nvPr>
        </p:nvSpPr>
        <p:spPr>
          <a:xfrm>
            <a:off x="1103312" y="2052919"/>
            <a:ext cx="9522647" cy="3922212"/>
          </a:xfrm>
        </p:spPr>
        <p:txBody>
          <a:bodyPr>
            <a:noAutofit/>
          </a:bodyPr>
          <a:lstStyle/>
          <a:p>
            <a:r>
              <a:rPr lang="en-US" sz="3600" dirty="0"/>
              <a:t>The government has set up institutions that offer medical education and training of Saudi health manpower with the objective of ensuring that they meet the required standards of offering quality healthcare </a:t>
            </a:r>
            <a:r>
              <a:rPr lang="en-US" sz="3600" dirty="0" smtClean="0"/>
              <a:t>services</a:t>
            </a:r>
            <a:endParaRPr lang="en-US" sz="3600" dirty="0"/>
          </a:p>
        </p:txBody>
      </p:sp>
    </p:spTree>
    <p:extLst>
      <p:ext uri="{BB962C8B-B14F-4D97-AF65-F5344CB8AC3E}">
        <p14:creationId xmlns:p14="http://schemas.microsoft.com/office/powerpoint/2010/main" val="3485092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Medical Education and Training of </a:t>
            </a:r>
            <a:r>
              <a:rPr lang="en-US" dirty="0" smtClean="0"/>
              <a:t>Manpower </a:t>
            </a:r>
            <a:r>
              <a:rPr lang="en-US" dirty="0" err="1" smtClean="0"/>
              <a:t>Cont</a:t>
            </a:r>
            <a:r>
              <a:rPr lang="en-US" dirty="0" smtClean="0"/>
              <a:t>’</a:t>
            </a:r>
            <a:r>
              <a:rPr lang="en-US" dirty="0"/>
              <a:t/>
            </a:r>
            <a:br>
              <a:rPr lang="en-US" dirty="0"/>
            </a:br>
            <a:endParaRPr lang="en-US" dirty="0"/>
          </a:p>
        </p:txBody>
      </p:sp>
      <p:sp>
        <p:nvSpPr>
          <p:cNvPr id="3" name="Content Placeholder 2"/>
          <p:cNvSpPr>
            <a:spLocks noGrp="1"/>
          </p:cNvSpPr>
          <p:nvPr>
            <p:ph idx="1"/>
          </p:nvPr>
        </p:nvSpPr>
        <p:spPr>
          <a:xfrm>
            <a:off x="425669" y="1671146"/>
            <a:ext cx="11161987" cy="4981902"/>
          </a:xfrm>
        </p:spPr>
        <p:txBody>
          <a:bodyPr>
            <a:noAutofit/>
          </a:bodyPr>
          <a:lstStyle/>
          <a:p>
            <a:r>
              <a:rPr lang="en-US" sz="3600" dirty="0"/>
              <a:t>Thus private healthcare sector has ensured that their manpower is absorbed from the medical schools in Saudi Arabia as they have the essential knowledge to deliver quality medical health services to the Saudis. </a:t>
            </a:r>
            <a:endParaRPr lang="en-US" sz="3600" dirty="0" smtClean="0"/>
          </a:p>
          <a:p>
            <a:r>
              <a:rPr lang="en-US" sz="3600" dirty="0"/>
              <a:t>medical education has considerably increased the number of doctors, surgeons, nurses and dentists recruited in private health sectors. </a:t>
            </a:r>
          </a:p>
          <a:p>
            <a:endParaRPr lang="en-US" sz="3600" dirty="0"/>
          </a:p>
          <a:p>
            <a:endParaRPr lang="en-US" sz="3600" dirty="0"/>
          </a:p>
        </p:txBody>
      </p:sp>
    </p:spTree>
    <p:extLst>
      <p:ext uri="{BB962C8B-B14F-4D97-AF65-F5344CB8AC3E}">
        <p14:creationId xmlns:p14="http://schemas.microsoft.com/office/powerpoint/2010/main" val="1774377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Increased Budgeting in Healthcare Services</a:t>
            </a:r>
            <a:br>
              <a:rPr lang="en-US" dirty="0"/>
            </a:br>
            <a:endParaRPr lang="en-US" dirty="0"/>
          </a:p>
        </p:txBody>
      </p:sp>
      <p:sp>
        <p:nvSpPr>
          <p:cNvPr id="3" name="Content Placeholder 2"/>
          <p:cNvSpPr>
            <a:spLocks noGrp="1"/>
          </p:cNvSpPr>
          <p:nvPr>
            <p:ph idx="1"/>
          </p:nvPr>
        </p:nvSpPr>
        <p:spPr>
          <a:xfrm>
            <a:off x="189186" y="1718441"/>
            <a:ext cx="11761076" cy="4099035"/>
          </a:xfrm>
        </p:spPr>
        <p:txBody>
          <a:bodyPr>
            <a:noAutofit/>
          </a:bodyPr>
          <a:lstStyle/>
          <a:p>
            <a:r>
              <a:rPr lang="en-US" sz="3600" dirty="0"/>
              <a:t>The budget allocation of the health sector of Saudi Arabia is toting up to $71 billion as at </a:t>
            </a:r>
            <a:r>
              <a:rPr lang="en-US" sz="3600" dirty="0" smtClean="0"/>
              <a:t>2019.</a:t>
            </a:r>
          </a:p>
          <a:p>
            <a:r>
              <a:rPr lang="en-US" sz="3600" dirty="0" smtClean="0"/>
              <a:t>This </a:t>
            </a:r>
            <a:r>
              <a:rPr lang="en-US" sz="3600" dirty="0"/>
              <a:t>is expected to considerably increase in 2020 with much focus of the government being etched on improving private healthcare </a:t>
            </a:r>
            <a:r>
              <a:rPr lang="en-US" sz="3600" dirty="0" smtClean="0"/>
              <a:t>services.</a:t>
            </a:r>
          </a:p>
        </p:txBody>
      </p:sp>
    </p:spTree>
    <p:extLst>
      <p:ext uri="{BB962C8B-B14F-4D97-AF65-F5344CB8AC3E}">
        <p14:creationId xmlns:p14="http://schemas.microsoft.com/office/powerpoint/2010/main" val="2130703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409903"/>
            <a:ext cx="8947522" cy="1443345"/>
          </a:xfrm>
        </p:spPr>
        <p:txBody>
          <a:bodyPr/>
          <a:lstStyle/>
          <a:p>
            <a:pPr algn="ctr"/>
            <a:r>
              <a:rPr lang="en-US" dirty="0"/>
              <a:t>Enacting Insurance Policy Reforms</a:t>
            </a:r>
            <a:br>
              <a:rPr lang="en-US" dirty="0"/>
            </a:br>
            <a:endParaRPr lang="en-US" dirty="0"/>
          </a:p>
        </p:txBody>
      </p:sp>
      <p:sp>
        <p:nvSpPr>
          <p:cNvPr id="3" name="Content Placeholder 2"/>
          <p:cNvSpPr>
            <a:spLocks noGrp="1"/>
          </p:cNvSpPr>
          <p:nvPr>
            <p:ph idx="1"/>
          </p:nvPr>
        </p:nvSpPr>
        <p:spPr/>
        <p:txBody>
          <a:bodyPr>
            <a:normAutofit/>
          </a:bodyPr>
          <a:lstStyle/>
          <a:p>
            <a:r>
              <a:rPr lang="en-US" sz="3600" dirty="0"/>
              <a:t>The government of Saudi Arabia has enacted comprehensive insurance reforms and measures that seek to improve the close working relationship of private healthcare institutions with it. </a:t>
            </a:r>
            <a:endParaRPr lang="en-US" sz="3600" dirty="0"/>
          </a:p>
        </p:txBody>
      </p:sp>
    </p:spTree>
    <p:extLst>
      <p:ext uri="{BB962C8B-B14F-4D97-AF65-F5344CB8AC3E}">
        <p14:creationId xmlns:p14="http://schemas.microsoft.com/office/powerpoint/2010/main" val="3857509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5021" y="452718"/>
            <a:ext cx="8505813" cy="1400530"/>
          </a:xfrm>
        </p:spPr>
        <p:txBody>
          <a:bodyPr/>
          <a:lstStyle/>
          <a:p>
            <a:pPr algn="ctr"/>
            <a:r>
              <a:rPr lang="en-US" sz="6000" dirty="0" smtClean="0"/>
              <a:t>Conclusion</a:t>
            </a:r>
            <a:endParaRPr lang="en-US" sz="6000" dirty="0"/>
          </a:p>
        </p:txBody>
      </p:sp>
      <p:sp>
        <p:nvSpPr>
          <p:cNvPr id="3" name="Content Placeholder 2"/>
          <p:cNvSpPr>
            <a:spLocks noGrp="1"/>
          </p:cNvSpPr>
          <p:nvPr>
            <p:ph idx="1"/>
          </p:nvPr>
        </p:nvSpPr>
        <p:spPr>
          <a:xfrm>
            <a:off x="583324" y="1560786"/>
            <a:ext cx="10578662" cy="5044966"/>
          </a:xfrm>
        </p:spPr>
        <p:txBody>
          <a:bodyPr>
            <a:noAutofit/>
          </a:bodyPr>
          <a:lstStyle/>
          <a:p>
            <a:r>
              <a:rPr lang="en-US" sz="3600" dirty="0"/>
              <a:t>In conclusion, the government of Saudi Arabia has utilized various approaches to organize private healthcare services</a:t>
            </a:r>
            <a:r>
              <a:rPr lang="en-US" sz="3600" dirty="0" smtClean="0"/>
              <a:t>.</a:t>
            </a:r>
          </a:p>
          <a:p>
            <a:r>
              <a:rPr lang="en-US" sz="3600" dirty="0" smtClean="0"/>
              <a:t> </a:t>
            </a:r>
            <a:r>
              <a:rPr lang="en-US" sz="3600" dirty="0"/>
              <a:t>Ranging from education of Saudi health manpower, and increased budgetary allocation to enacting insurance policy reforms in the private sector, efforts of the government cannot go unrecognized. </a:t>
            </a:r>
            <a:endParaRPr lang="en-US" sz="3600" dirty="0" smtClean="0"/>
          </a:p>
        </p:txBody>
      </p:sp>
    </p:spTree>
    <p:extLst>
      <p:ext uri="{BB962C8B-B14F-4D97-AF65-F5344CB8AC3E}">
        <p14:creationId xmlns:p14="http://schemas.microsoft.com/office/powerpoint/2010/main" val="475273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218427"/>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441434" y="1671146"/>
            <a:ext cx="10673256" cy="4577254"/>
          </a:xfrm>
        </p:spPr>
        <p:txBody>
          <a:bodyPr>
            <a:normAutofit/>
          </a:bodyPr>
          <a:lstStyle/>
          <a:p>
            <a:r>
              <a:rPr lang="en-US" dirty="0" err="1"/>
              <a:t>Alghamdi</a:t>
            </a:r>
            <a:r>
              <a:rPr lang="en-US" dirty="0"/>
              <a:t>, K., </a:t>
            </a:r>
            <a:r>
              <a:rPr lang="en-US" dirty="0" err="1"/>
              <a:t>Aljohani</a:t>
            </a:r>
            <a:r>
              <a:rPr lang="en-US" dirty="0"/>
              <a:t>, A., </a:t>
            </a:r>
            <a:r>
              <a:rPr lang="en-US" dirty="0" err="1"/>
              <a:t>Taha</a:t>
            </a:r>
            <a:r>
              <a:rPr lang="en-US" dirty="0"/>
              <a:t>, J., </a:t>
            </a:r>
            <a:r>
              <a:rPr lang="en-US" dirty="0" err="1"/>
              <a:t>Qari</a:t>
            </a:r>
            <a:r>
              <a:rPr lang="en-US" dirty="0"/>
              <a:t>, L., </a:t>
            </a:r>
            <a:r>
              <a:rPr lang="en-US" dirty="0" err="1"/>
              <a:t>Demyati</a:t>
            </a:r>
            <a:r>
              <a:rPr lang="en-US" dirty="0"/>
              <a:t>, M., &amp; </a:t>
            </a:r>
            <a:r>
              <a:rPr lang="en-US" dirty="0" err="1"/>
              <a:t>Alzahrani</a:t>
            </a:r>
            <a:r>
              <a:rPr lang="en-US" dirty="0"/>
              <a:t>, S. (2020). Public Awareness and Utilization of the Primary Health Care Services in Al-Madinah, Saudi Arabia. </a:t>
            </a:r>
            <a:r>
              <a:rPr lang="en-US" i="1" dirty="0"/>
              <a:t>Middle East Journal of Family Medicine</a:t>
            </a:r>
            <a:r>
              <a:rPr lang="en-US" dirty="0"/>
              <a:t>, </a:t>
            </a:r>
            <a:r>
              <a:rPr lang="en-US" i="1" dirty="0"/>
              <a:t>7</a:t>
            </a:r>
            <a:r>
              <a:rPr lang="en-US" dirty="0"/>
              <a:t>(10), 33.</a:t>
            </a:r>
          </a:p>
          <a:p>
            <a:r>
              <a:rPr lang="en-US" dirty="0"/>
              <a:t>Al-</a:t>
            </a:r>
            <a:r>
              <a:rPr lang="en-US" dirty="0" err="1"/>
              <a:t>Hanawi</a:t>
            </a:r>
            <a:r>
              <a:rPr lang="en-US" dirty="0"/>
              <a:t>, M. K., Khan, S. A., &amp; Al-</a:t>
            </a:r>
            <a:r>
              <a:rPr lang="en-US" dirty="0" err="1"/>
              <a:t>Borie</a:t>
            </a:r>
            <a:r>
              <a:rPr lang="en-US" dirty="0"/>
              <a:t>, H. M. (2019). Healthcare human resource development in Saudi Arabia: emerging challenges and opportunities—a critical review. </a:t>
            </a:r>
            <a:r>
              <a:rPr lang="en-US" i="1" dirty="0"/>
              <a:t>Public health reviews</a:t>
            </a:r>
            <a:r>
              <a:rPr lang="en-US" dirty="0"/>
              <a:t>, </a:t>
            </a:r>
            <a:r>
              <a:rPr lang="en-US" i="1" dirty="0"/>
              <a:t>40</a:t>
            </a:r>
            <a:r>
              <a:rPr lang="en-US" dirty="0"/>
              <a:t>(1), 1.</a:t>
            </a:r>
          </a:p>
          <a:p>
            <a:r>
              <a:rPr lang="en-US" dirty="0" err="1"/>
              <a:t>Alkhamis</a:t>
            </a:r>
            <a:r>
              <a:rPr lang="en-US" dirty="0"/>
              <a:t>, A. A. (2017). Critical analysis and review of the literature on healthcare privatization and its association with access to medical care in Saudi Arabia. </a:t>
            </a:r>
            <a:r>
              <a:rPr lang="en-US" i="1" dirty="0"/>
              <a:t>Journal of infection and public health</a:t>
            </a:r>
            <a:r>
              <a:rPr lang="en-US" dirty="0"/>
              <a:t>, </a:t>
            </a:r>
            <a:r>
              <a:rPr lang="en-US" i="1" dirty="0"/>
              <a:t>10</a:t>
            </a:r>
            <a:r>
              <a:rPr lang="en-US" dirty="0"/>
              <a:t>(3), 258-268.</a:t>
            </a:r>
          </a:p>
          <a:p>
            <a:r>
              <a:rPr lang="en-US" dirty="0"/>
              <a:t>Khalil, M. K., Al-</a:t>
            </a:r>
            <a:r>
              <a:rPr lang="en-US" dirty="0" err="1"/>
              <a:t>Eidi</a:t>
            </a:r>
            <a:r>
              <a:rPr lang="en-US" dirty="0"/>
              <a:t>, S., Al-</a:t>
            </a:r>
            <a:r>
              <a:rPr lang="en-US" dirty="0" err="1"/>
              <a:t>Qaed</a:t>
            </a:r>
            <a:r>
              <a:rPr lang="en-US" dirty="0"/>
              <a:t>, M., &amp; </a:t>
            </a:r>
            <a:r>
              <a:rPr lang="en-US" dirty="0" err="1"/>
              <a:t>AlSanad</a:t>
            </a:r>
            <a:r>
              <a:rPr lang="en-US" dirty="0"/>
              <a:t>, S. (2018). The future of integrative health and medicine in Saudi Arabia. </a:t>
            </a:r>
            <a:r>
              <a:rPr lang="en-US" i="1" dirty="0"/>
              <a:t>Integrative Medicine Research</a:t>
            </a:r>
            <a:r>
              <a:rPr lang="en-US" dirty="0"/>
              <a:t>, </a:t>
            </a:r>
            <a:r>
              <a:rPr lang="en-US" i="1" dirty="0"/>
              <a:t>7</a:t>
            </a:r>
            <a:r>
              <a:rPr lang="en-US" dirty="0"/>
              <a:t>(4), 316-321.</a:t>
            </a:r>
          </a:p>
          <a:p>
            <a:endParaRPr lang="en-US" dirty="0"/>
          </a:p>
        </p:txBody>
      </p:sp>
    </p:spTree>
    <p:extLst>
      <p:ext uri="{BB962C8B-B14F-4D97-AF65-F5344CB8AC3E}">
        <p14:creationId xmlns:p14="http://schemas.microsoft.com/office/powerpoint/2010/main" val="38947407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75</TotalTime>
  <Words>891</Words>
  <Application>Microsoft Office PowerPoint</Application>
  <PresentationFormat>Widescreen</PresentationFormat>
  <Paragraphs>49</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Ion</vt:lpstr>
      <vt:lpstr>Approaches of Saudi Government on Private Healthcare Student’s Name Institution </vt:lpstr>
      <vt:lpstr>Approaches of Saudi Government on Private Healthcare</vt:lpstr>
      <vt:lpstr>Approaches of Saudi Government on Private Healthcare cont’</vt:lpstr>
      <vt:lpstr>Increased Private Participation</vt:lpstr>
      <vt:lpstr>Increased Private Participation Cont’</vt:lpstr>
      <vt:lpstr>Medical Education and Training of Manpower </vt:lpstr>
      <vt:lpstr>Medical Education and Training of Manpower Cont’ </vt:lpstr>
      <vt:lpstr>Increased Budgeting in Healthcare Services </vt:lpstr>
      <vt:lpstr>Enacting Insurance Policy Reforms </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Approaches of Saudi Government on Private Healthcare Student’s Name Institution</dc:title>
  <dc:creator>Windows User</dc:creator>
  <cp:lastModifiedBy>Windows User</cp:lastModifiedBy>
  <cp:revision>5</cp:revision>
  <dcterms:created xsi:type="dcterms:W3CDTF">2020-02-24T15:21:11Z</dcterms:created>
  <dcterms:modified xsi:type="dcterms:W3CDTF">2020-02-24T16:36:33Z</dcterms:modified>
</cp:coreProperties>
</file>